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handoutMasterIdLst>
    <p:handoutMasterId r:id="rId28"/>
  </p:handoutMasterIdLst>
  <p:sldIdLst>
    <p:sldId id="290" r:id="rId6"/>
    <p:sldId id="258" r:id="rId7"/>
    <p:sldId id="260" r:id="rId8"/>
    <p:sldId id="261" r:id="rId9"/>
    <p:sldId id="283" r:id="rId10"/>
    <p:sldId id="291" r:id="rId11"/>
    <p:sldId id="271" r:id="rId12"/>
    <p:sldId id="295" r:id="rId13"/>
    <p:sldId id="296" r:id="rId14"/>
    <p:sldId id="262" r:id="rId15"/>
    <p:sldId id="263" r:id="rId16"/>
    <p:sldId id="264" r:id="rId17"/>
    <p:sldId id="287" r:id="rId18"/>
    <p:sldId id="285" r:id="rId19"/>
    <p:sldId id="286" r:id="rId20"/>
    <p:sldId id="288" r:id="rId21"/>
    <p:sldId id="268" r:id="rId22"/>
    <p:sldId id="269" r:id="rId23"/>
    <p:sldId id="298" r:id="rId24"/>
    <p:sldId id="289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1F35"/>
    <a:srgbClr val="1F2561"/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673" autoAdjust="0"/>
  </p:normalViewPr>
  <p:slideViewPr>
    <p:cSldViewPr snapToGrid="0" showGuides="1">
      <p:cViewPr varScale="1">
        <p:scale>
          <a:sx n="134" d="100"/>
          <a:sy n="134" d="100"/>
        </p:scale>
        <p:origin x="126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9D0BDD-5AB7-481A-A77D-6E9D633871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521AD-6262-4AA0-B0F6-CB7FB9F64F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751D4-9C4F-400D-A7C6-588CF03A910B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080F1-1044-4122-BFD3-87AC8C7725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E52E1-C9AD-48C2-80F6-2E77210A55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EDF5B-9A3C-450D-BC82-5BEFD38A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456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E19AE-3C68-4EB4-BCB8-C0A03D66987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A3D93-517B-4BA3-9834-635397E0E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81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Enough people become immune to a disease to make its spread unlikely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Entire community is protected, even those who are not themselves immune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Herd immunity is usually achieved through vaccination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Percent of community needed to get to herd immunity varies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Measles requires 95% of population be vaccinated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Polio requires 80% of population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COVID-19 Experts suggest that it requires 70 to 85% of population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56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Dosing is the same as with adults</a:t>
            </a:r>
          </a:p>
          <a:p>
            <a:r>
              <a:rPr lang="en-US" dirty="0"/>
              <a:t>Second dose can be administered up to 42 days after the first dose</a:t>
            </a:r>
          </a:p>
        </p:txBody>
      </p:sp>
    </p:spTree>
    <p:extLst>
      <p:ext uri="{BB962C8B-B14F-4D97-AF65-F5344CB8AC3E}">
        <p14:creationId xmlns:p14="http://schemas.microsoft.com/office/powerpoint/2010/main" val="201514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3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7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3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Tdap down 19%</a:t>
            </a:r>
          </a:p>
          <a:p>
            <a:r>
              <a:rPr lang="en-US" dirty="0"/>
              <a:t>HPV down 19%</a:t>
            </a:r>
          </a:p>
          <a:p>
            <a:r>
              <a:rPr lang="en-US" dirty="0"/>
              <a:t>Meningococcal down 15%</a:t>
            </a:r>
          </a:p>
        </p:txBody>
      </p:sp>
    </p:spTree>
    <p:extLst>
      <p:ext uri="{BB962C8B-B14F-4D97-AF65-F5344CB8AC3E}">
        <p14:creationId xmlns:p14="http://schemas.microsoft.com/office/powerpoint/2010/main" val="3142558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23132" y="2196270"/>
            <a:ext cx="5044867" cy="82039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1F256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Your Presentation 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23132" y="4230165"/>
            <a:ext cx="5044868" cy="5490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9393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 Here</a:t>
            </a:r>
          </a:p>
        </p:txBody>
      </p:sp>
    </p:spTree>
    <p:extLst>
      <p:ext uri="{BB962C8B-B14F-4D97-AF65-F5344CB8AC3E}">
        <p14:creationId xmlns:p14="http://schemas.microsoft.com/office/powerpoint/2010/main" val="2825548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1C292-8ED8-4772-8B10-0C6672844CE4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53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2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4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00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7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3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4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1C292-8ED8-4772-8B10-0C6672844CE4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3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2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6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25892F-849B-4120-9F6D-973D1384B3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54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F256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D61F3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3939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3939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939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939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cdc.gov/vaccines/acip/meetings/slides-2021-05-12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hyperlink" Target="https://www.cdc.gov/vaccines/acip/meetings/slides-2021-05-12.html" TargetMode="Externa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hyperlink" Target="https://www.cdc.gov/vaccines/acip/meetings/slides-2021-05-12.html" TargetMode="External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ww.cdc.gov/vaccines/acip/meetings/slides-2021-05-12.html" TargetMode="External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hyperlink" Target="https://www.cdc.gov/vaccines/acip/meetings/downloads/slides-2021-05-12/05-COVID-Woodworth-508.pdf" TargetMode="External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5.png"/><Relationship Id="rId2" Type="http://schemas.microsoft.com/office/2007/relationships/media" Target="../media/media1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package" Target="../embeddings/Microsoft_Excel_Worksheet.xlsx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2a.cdc.gov/vaccines/childqui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nam04.safelinks.protection.outlook.com/?url=https%3A%2F%2Fwww2a.cdc.gov%2Fvaccines%2Fchildquiz%2F&amp;data=04%7C01%7Cmlmoody%40uic.edu%7Cba75e55f06634e17c37008d91a430d51%7Ce202cd477a564baa99e3e3b71a7c77dd%7C0%7C0%7C637569697543424748%7CUnknown%7CTWFpbGZsb3d8eyJWIjoiMC4wLjAwMDAiLCJQIjoiV2luMzIiLCJBTiI6Ik1haWwiLCJXVCI6Mn0%3D%7C1000&amp;sdata=U5CP%2B5aNu%2F9RGpzVbk6kGUqeD%2FWZp10RhplfMGKe4A0%3D&amp;reserved=0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cdc.gov/vaccines/schedules/easy-to-read/adolescent-easyread.html#table-teen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https://www.covid19.autism-society.org/" TargetMode="External"/><Relationship Id="rId5" Type="http://schemas.openxmlformats.org/officeDocument/2006/relationships/hyperlink" Target="https://www.healthychildren.org/English/health-issues/conditions/COVID-19/Pages/The-Science-Behind-the-COVID-19-Vaccine-Parent-FAQs.aspx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www.psychologytoday.com/intl/blog/pain-explained/202104/preparing-kids-and-parents-covid-vaccines" TargetMode="Externa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video" Target="https://www.youtube.com/embed/ru_94TWUyXI?feature=oembed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594822-B755-48F1-B7FF-C9C053C0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Vaccine </a:t>
            </a:r>
            <a:r>
              <a:rPr lang="en-US"/>
              <a:t>and Adolescents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D773D-35E6-46B0-AD4E-5DDF1D87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60" y="7212083"/>
            <a:ext cx="10515600" cy="15001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21F71BB8-F929-4C7A-887A-CD716ECE2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5656333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F8D155-7DF0-4696-8151-FFE134B84F07}"/>
              </a:ext>
            </a:extLst>
          </p:cNvPr>
          <p:cNvSpPr txBox="1"/>
          <p:nvPr/>
        </p:nvSpPr>
        <p:spPr>
          <a:xfrm>
            <a:off x="883920" y="4739640"/>
            <a:ext cx="56896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Alan Gross, PharmD, BCIDP</a:t>
            </a:r>
          </a:p>
          <a:p>
            <a:r>
              <a:rPr lang="en-US" dirty="0">
                <a:cs typeface="Calibri"/>
              </a:rPr>
              <a:t>Infectious Diseases Pharmacist &amp;</a:t>
            </a:r>
          </a:p>
          <a:p>
            <a:r>
              <a:rPr lang="en-US" dirty="0">
                <a:cs typeface="Calibri"/>
              </a:rPr>
              <a:t>Clinical Associate Professor, </a:t>
            </a:r>
          </a:p>
          <a:p>
            <a:r>
              <a:rPr lang="en-US" dirty="0">
                <a:cs typeface="Calibri"/>
              </a:rPr>
              <a:t>University of Illinois at Chicago College of Pharmacy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794034-4111-034A-9AAC-45F8415FF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0"/>
    </mc:Choice>
    <mc:Fallback xmlns="">
      <p:transition spd="slow" advTm="1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FFD9-90FA-49E0-9274-B66A2F453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COVID-19 Vaccine Efficacy-Adolescents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ABB7F-2D26-40DB-B2C6-F5FD3083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05885"/>
            <a:ext cx="10515600" cy="87107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26262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hlinkClick r:id="rId4"/>
              </a:rPr>
              <a:t>ACIP May 12, 2021 Presentation Slides | Immunization Practices | CDC</a:t>
            </a:r>
            <a:endParaRPr lang="en-US" sz="1200" dirty="0">
              <a:solidFill>
                <a:srgbClr val="26262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/>
            <a:endParaRPr lang="en-US" sz="2800" dirty="0">
              <a:solidFill>
                <a:srgbClr val="262626"/>
              </a:solidFill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E8932C-FC49-A44C-9BFD-F6E5E30C9B24}"/>
              </a:ext>
            </a:extLst>
          </p:cNvPr>
          <p:cNvSpPr/>
          <p:nvPr/>
        </p:nvSpPr>
        <p:spPr>
          <a:xfrm>
            <a:off x="3371348" y="1690688"/>
            <a:ext cx="5449303" cy="1810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Clinical trial in adolescents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1,983 Volunteers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Age 12 – 15 years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FFFBEB-6EEC-0649-962A-1471456549D5}"/>
              </a:ext>
            </a:extLst>
          </p:cNvPr>
          <p:cNvSpPr/>
          <p:nvPr/>
        </p:nvSpPr>
        <p:spPr>
          <a:xfrm>
            <a:off x="838198" y="4058780"/>
            <a:ext cx="3575384" cy="15351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1,005 received Pfizer COVID-19 vaccine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0930E-5915-354C-BB05-529CF8E61FC9}"/>
              </a:ext>
            </a:extLst>
          </p:cNvPr>
          <p:cNvSpPr/>
          <p:nvPr/>
        </p:nvSpPr>
        <p:spPr>
          <a:xfrm>
            <a:off x="7778420" y="4075616"/>
            <a:ext cx="3575384" cy="15351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978 received Placebo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F13F26F6-BBEF-8B4A-B5EE-DECAA5414F2D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rot="5400000">
            <a:off x="4081963" y="2044742"/>
            <a:ext cx="557965" cy="347011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9D8FA76D-9846-A344-A55B-26F4B8A07CF6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rot="16200000" flipH="1">
            <a:off x="7543656" y="2053159"/>
            <a:ext cx="574801" cy="3470112"/>
          </a:xfrm>
          <a:prstGeom prst="bentConnector3">
            <a:avLst>
              <a:gd name="adj1" fmla="val 4790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ome">
            <a:extLst>
              <a:ext uri="{FF2B5EF4-FFF2-40B4-BE49-F238E27FC236}">
                <a16:creationId xmlns:a16="http://schemas.microsoft.com/office/drawing/2014/main" id="{8928E893-A07B-4009-BFAD-89ABB7AA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2" y="5790325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A04B4A2-7F28-F049-9FDB-4BA82CF08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03"/>
    </mc:Choice>
    <mc:Fallback xmlns="">
      <p:transition spd="slow" advTm="30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7B091-A8F5-421F-815E-73813560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Results of studies</a:t>
            </a:r>
          </a:p>
        </p:txBody>
      </p:sp>
      <p:pic>
        <p:nvPicPr>
          <p:cNvPr id="5" name="Picture 4" descr="A child writing the word 100% on a blackboard">
            <a:extLst>
              <a:ext uri="{FF2B5EF4-FFF2-40B4-BE49-F238E27FC236}">
                <a16:creationId xmlns:a16="http://schemas.microsoft.com/office/drawing/2014/main" id="{815CC210-9EC4-4D02-A2E1-FD7D9CFE73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r="10967" b="-1"/>
          <a:stretch/>
        </p:blipFill>
        <p:spPr>
          <a:xfrm>
            <a:off x="629195" y="1538242"/>
            <a:ext cx="5181600" cy="435133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2BD0E-0143-4733-8851-DE8D92961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630966"/>
            <a:ext cx="5148105" cy="4328107"/>
          </a:xfrm>
        </p:spPr>
        <p:txBody>
          <a:bodyPr>
            <a:normAutofit/>
          </a:bodyPr>
          <a:lstStyle/>
          <a:p>
            <a:endParaRPr lang="en-US" b="1" dirty="0">
              <a:effectLst/>
            </a:endParaRPr>
          </a:p>
          <a:p>
            <a:r>
              <a:rPr lang="en-US" b="1" dirty="0">
                <a:solidFill>
                  <a:schemeClr val="tx1"/>
                </a:solidFill>
                <a:effectLst/>
              </a:rPr>
              <a:t>Vaccine 100% effective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No cases in vaccine treated group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effectLst/>
              </a:rPr>
              <a:t>16 cases (1.6%) in the placebo group</a:t>
            </a:r>
          </a:p>
          <a:p>
            <a:pPr lvl="1"/>
            <a:endParaRPr lang="en-US" sz="2800" dirty="0">
              <a:solidFill>
                <a:schemeClr val="tx1"/>
              </a:solidFill>
            </a:endParaRPr>
          </a:p>
          <a:p>
            <a:pPr lvl="1"/>
            <a:endParaRPr lang="en-US" sz="2800" dirty="0">
              <a:solidFill>
                <a:schemeClr val="tx1"/>
              </a:solidFill>
              <a:effectLst/>
            </a:endParaRPr>
          </a:p>
          <a:p>
            <a:pPr marL="457200" lvl="1" indent="0">
              <a:buNone/>
            </a:pPr>
            <a:endParaRPr lang="en-US" sz="28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en-US" sz="1200" dirty="0">
                <a:hlinkClick r:id="rId5"/>
              </a:rPr>
              <a:t>ACIP May 12, 2021 Presentation Slides | Immunization Practices | CDC</a:t>
            </a:r>
            <a:endParaRPr lang="en-US" sz="1200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11266" name="Picture 2" descr="Home">
            <a:extLst>
              <a:ext uri="{FF2B5EF4-FFF2-40B4-BE49-F238E27FC236}">
                <a16:creationId xmlns:a16="http://schemas.microsoft.com/office/drawing/2014/main" id="{6AC46388-DD3D-4EC3-A828-7C551193A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557" y="5959073"/>
            <a:ext cx="2842243" cy="7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9B80EB-0A30-684C-88C6-52BDAEFA2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90"/>
    </mc:Choice>
    <mc:Fallback xmlns="">
      <p:transition spd="slow" advTm="1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D427A-24F9-4390-A5BD-CC58567D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COVID-19 Vaccine Safety-Adolescents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095E9-E0C1-4727-921B-515926D60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81" y="1690688"/>
            <a:ext cx="10515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Side effects – same as in adults and older teens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Side effects are mostly self-limited and mild to moderate </a:t>
            </a:r>
          </a:p>
          <a:p>
            <a:r>
              <a:rPr lang="en-US" dirty="0">
                <a:solidFill>
                  <a:schemeClr val="tx1"/>
                </a:solidFill>
              </a:rPr>
              <a:t>More common with second dose</a:t>
            </a:r>
          </a:p>
          <a:p>
            <a:r>
              <a:rPr lang="en-US" dirty="0">
                <a:solidFill>
                  <a:schemeClr val="tx1"/>
                </a:solidFill>
              </a:rPr>
              <a:t>Pain and redness at injection site (~87%), fever (10.1%) or fatigue (60.1%)</a:t>
            </a:r>
          </a:p>
          <a:p>
            <a:r>
              <a:rPr lang="en-US" dirty="0">
                <a:solidFill>
                  <a:schemeClr val="tx1"/>
                </a:solidFill>
              </a:rPr>
              <a:t>Nausea and Diarrhea (8%)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Headache  (55%)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dirty="0">
                <a:hlinkClick r:id="rId5"/>
              </a:rPr>
              <a:t>ACIP May 12, 2021 Presentation Slides | Immunization Practices | CDC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2290" name="Picture 2" descr="Home">
            <a:extLst>
              <a:ext uri="{FF2B5EF4-FFF2-40B4-BE49-F238E27FC236}">
                <a16:creationId xmlns:a16="http://schemas.microsoft.com/office/drawing/2014/main" id="{011B5AF9-8C56-4A0C-80F8-762BEDA2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219" y="5646738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765EAD-7F4D-1642-8499-3B2AE37E1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60"/>
    </mc:Choice>
    <mc:Fallback xmlns="">
      <p:transition spd="slow" advTm="8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A1CCEE-ED4A-4E9E-9C6D-3B00A16E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Scheduling the second dose	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CB73F-D656-4DF1-AA1C-5E5B3C570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It is very important that adolescents receive BOTH doses of the COVID-19 vaccine</a:t>
            </a:r>
          </a:p>
          <a:p>
            <a:r>
              <a:rPr lang="en-US" dirty="0">
                <a:solidFill>
                  <a:schemeClr val="tx1"/>
                </a:solidFill>
              </a:rPr>
              <a:t>Full vaccination provides best protection</a:t>
            </a:r>
          </a:p>
          <a:p>
            <a:r>
              <a:rPr lang="en-US" dirty="0">
                <a:solidFill>
                  <a:schemeClr val="tx1"/>
                </a:solidFill>
              </a:rPr>
              <a:t>What if we miss the second appointment at 3 weeks? </a:t>
            </a:r>
          </a:p>
          <a:p>
            <a:r>
              <a:rPr lang="en-US" dirty="0">
                <a:solidFill>
                  <a:schemeClr val="tx1"/>
                </a:solidFill>
              </a:rPr>
              <a:t>Second dose can be given up to 6 weeks after the first dose </a:t>
            </a:r>
          </a:p>
        </p:txBody>
      </p:sp>
      <p:pic>
        <p:nvPicPr>
          <p:cNvPr id="8" name="Picture 7" descr="Calendar">
            <a:extLst>
              <a:ext uri="{FF2B5EF4-FFF2-40B4-BE49-F238E27FC236}">
                <a16:creationId xmlns:a16="http://schemas.microsoft.com/office/drawing/2014/main" id="{9FA33BF0-7ACC-4D2F-B2CE-7462B0A4D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1935"/>
            <a:ext cx="5181600" cy="3458718"/>
          </a:xfrm>
          <a:prstGeom prst="rect">
            <a:avLst/>
          </a:prstGeom>
          <a:noFill/>
        </p:spPr>
      </p:pic>
      <p:pic>
        <p:nvPicPr>
          <p:cNvPr id="13314" name="Picture 2" descr="Home">
            <a:extLst>
              <a:ext uri="{FF2B5EF4-FFF2-40B4-BE49-F238E27FC236}">
                <a16:creationId xmlns:a16="http://schemas.microsoft.com/office/drawing/2014/main" id="{B8E11820-6E07-4CDE-9EA5-B7A4F5601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987929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2E0F61-7725-DF43-8AD5-DB391A28C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10"/>
    </mc:Choice>
    <mc:Fallback xmlns="">
      <p:transition spd="slow" advTm="2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151C-B4DF-437D-A646-F262BFBC9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Helping your child after the COVID-19 Vaccine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78203-0F83-46D1-BBFA-5CCA725C4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787" y="1222724"/>
            <a:ext cx="10359013" cy="42134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Read the Vaccine Information Sheet to learn about side effects your child may experience.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Use a cool, damp cloth to help reduce redness, soreness and/or swelling at the place where the shot was given.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Reduce fever with a cool sponge bath.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After the vaccine, you may give your child pain or fever reducers if necessary.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/>
            </a:endParaRPr>
          </a:p>
          <a:p>
            <a:endParaRPr lang="en-US" dirty="0"/>
          </a:p>
        </p:txBody>
      </p:sp>
      <p:pic>
        <p:nvPicPr>
          <p:cNvPr id="14338" name="Picture 2" descr="Home">
            <a:extLst>
              <a:ext uri="{FF2B5EF4-FFF2-40B4-BE49-F238E27FC236}">
                <a16:creationId xmlns:a16="http://schemas.microsoft.com/office/drawing/2014/main" id="{3BF08E4E-76FC-4947-BB6D-25CA8291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525" y="5744958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91D7D8-8F75-A945-92B1-68DC66E02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1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3"/>
    </mc:Choice>
    <mc:Fallback xmlns="">
      <p:transition spd="slow" advTm="3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058C-3C7D-432D-A584-C2DB9F0B8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Helping your child after the COVID-19 Vaccine</a:t>
            </a:r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D6213A3B-D5BC-48C3-A562-6AC88BCE1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r="6147" b="-1"/>
          <a:stretch/>
        </p:blipFill>
        <p:spPr>
          <a:xfrm>
            <a:off x="838200" y="1690687"/>
            <a:ext cx="5067074" cy="425516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ED264-BC68-4B49-AC6E-F861326DB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26866"/>
            <a:ext cx="5181600" cy="4615159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400" b="0" i="0" dirty="0">
              <a:effectLst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/>
                </a:solidFill>
                <a:effectLst/>
              </a:rPr>
              <a:t>Offer liquids more often. It is normal for some children to eat less during the 24 hours after getting vaccine.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/>
                </a:solidFill>
                <a:effectLst/>
              </a:rPr>
              <a:t>Use a non-aspirin pain reliever for mild pain.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/>
                </a:solidFill>
                <a:effectLst/>
              </a:rPr>
              <a:t>Pay extra attention to your child for a few days.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/>
                </a:solidFill>
                <a:effectLst/>
              </a:rPr>
              <a:t>If you see something that concerns you, call your child’s doctor.</a:t>
            </a:r>
          </a:p>
          <a:p>
            <a:endParaRPr lang="en-US" sz="2400" dirty="0"/>
          </a:p>
        </p:txBody>
      </p:sp>
      <p:pic>
        <p:nvPicPr>
          <p:cNvPr id="15362" name="Picture 2" descr="Home">
            <a:extLst>
              <a:ext uri="{FF2B5EF4-FFF2-40B4-BE49-F238E27FC236}">
                <a16:creationId xmlns:a16="http://schemas.microsoft.com/office/drawing/2014/main" id="{4037BB73-337A-4F21-9687-0630BD2E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138" y="5827155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C05FEE-5C27-544D-9E52-CA2018B58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0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4"/>
    </mc:Choice>
    <mc:Fallback xmlns="">
      <p:transition spd="slow" advTm="29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110B-322A-44FD-9E1E-75A3D2DA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Other Vaccines are okay!</a:t>
            </a:r>
          </a:p>
        </p:txBody>
      </p:sp>
      <p:pic>
        <p:nvPicPr>
          <p:cNvPr id="7" name="Picture 6" descr="Doctor cleaning skin for needle">
            <a:extLst>
              <a:ext uri="{FF2B5EF4-FFF2-40B4-BE49-F238E27FC236}">
                <a16:creationId xmlns:a16="http://schemas.microsoft.com/office/drawing/2014/main" id="{B29452C5-D6FF-4A6B-8C09-7E9757F5F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r="7351" b="-1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9A61D-1F40-4586-8960-8E775A434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 need to space different vaccines</a:t>
            </a:r>
          </a:p>
          <a:p>
            <a:r>
              <a:rPr lang="en-US" dirty="0">
                <a:solidFill>
                  <a:schemeClr val="tx1"/>
                </a:solidFill>
              </a:rPr>
              <a:t>COVID-19 and other vaccines may be administered on the same day</a:t>
            </a:r>
          </a:p>
          <a:p>
            <a:r>
              <a:rPr lang="en-US" dirty="0">
                <a:solidFill>
                  <a:schemeClr val="tx1"/>
                </a:solidFill>
              </a:rPr>
              <a:t>Other vaccines can be given within 14 days of COVID-19 vaccine </a:t>
            </a:r>
          </a:p>
          <a:p>
            <a:pPr marL="0" indent="0">
              <a:buNone/>
            </a:pPr>
            <a:r>
              <a:rPr lang="en-US" sz="1200" dirty="0">
                <a:hlinkClick r:id="rId6"/>
              </a:rPr>
              <a:t>ACIP May 12, 2021 Presentation Slides | Immunization Practices | CDC</a:t>
            </a:r>
            <a:endParaRPr lang="en-US" sz="1200" dirty="0"/>
          </a:p>
        </p:txBody>
      </p:sp>
      <p:pic>
        <p:nvPicPr>
          <p:cNvPr id="17410" name="Picture 2" descr="Home">
            <a:extLst>
              <a:ext uri="{FF2B5EF4-FFF2-40B4-BE49-F238E27FC236}">
                <a16:creationId xmlns:a16="http://schemas.microsoft.com/office/drawing/2014/main" id="{1F7F2080-8EEA-4CAB-8807-E084DFD57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944" y="5987928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CF0E7C-BAFB-D847-84B6-B482AFA30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5"/>
    </mc:Choice>
    <mc:Fallback xmlns="">
      <p:transition spd="slow" advTm="2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5A6CBF-48E7-45AD-BCBD-65C3B99A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COVID-19 vaccines and routine vaccines for school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7ACE9A-1AEB-4DB8-B32C-A5D760491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2" y="1690688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Some adolescents may have missed or delayed vaccine appointments during the pandemic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All adolescents should receive back to school vaccines before classes start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Be sure to catch up on any vaccines missed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Check with your child’s doctor, or see the chart on the next slide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hlinkClick r:id="rId5"/>
              </a:rPr>
              <a:t>CDC Presentation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18434" name="Picture 2" descr="Home">
            <a:extLst>
              <a:ext uri="{FF2B5EF4-FFF2-40B4-BE49-F238E27FC236}">
                <a16:creationId xmlns:a16="http://schemas.microsoft.com/office/drawing/2014/main" id="{568D5B4C-89BF-4237-BF37-66F4D90B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72" y="5571638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9FE85A-31EF-5643-BB99-83D79A48A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1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63"/>
    </mc:Choice>
    <mc:Fallback xmlns="">
      <p:transition spd="slow" advTm="4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0426F30-B5A5-4043-8BDD-65E4BAFD69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455444"/>
              </p:ext>
            </p:extLst>
          </p:nvPr>
        </p:nvGraphicFramePr>
        <p:xfrm>
          <a:off x="791762" y="249744"/>
          <a:ext cx="10448925" cy="5658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2" name="Worksheet" r:id="rId5" imgW="10448798" imgH="6438758" progId="Excel.Sheet.12">
                  <p:embed/>
                </p:oleObj>
              </mc:Choice>
              <mc:Fallback>
                <p:oleObj name="Worksheet" r:id="rId5" imgW="10448798" imgH="64387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1762" y="249744"/>
                        <a:ext cx="10448925" cy="5658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1C418C-A66D-1D45-92CA-442847B922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3"/>
    </mc:Choice>
    <mc:Fallback xmlns="">
      <p:transition spd="slow" advTm="1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74477-CCE2-4634-B6DB-D222C508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want to determine your child’s vaccine needs-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34AC2-6D0C-4B4A-87F7-BE4A88F50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Answer 7 quick questions to learn which vaccines your child may need.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Vaccines are recommended for children and adolescents based on age, health conditions, and other factors.</a:t>
            </a:r>
          </a:p>
          <a:p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Click on the link to take </a:t>
            </a:r>
            <a:r>
              <a:rPr lang="en-US">
                <a:solidFill>
                  <a:srgbClr val="000000"/>
                </a:solidFill>
                <a:latin typeface="Open Sans" panose="020B0606030504020204" pitchFamily="34" charset="0"/>
              </a:rPr>
              <a:t>the quiz 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dirty="0">
                <a:hlinkClick r:id="rId4"/>
              </a:rPr>
              <a:t>https://www2a.cdc.gov/vaccines/childquiz/</a:t>
            </a:r>
            <a:r>
              <a:rPr lang="en-US" dirty="0"/>
              <a:t> </a:t>
            </a:r>
          </a:p>
        </p:txBody>
      </p:sp>
      <p:pic>
        <p:nvPicPr>
          <p:cNvPr id="19458" name="Picture 2" descr="Home">
            <a:extLst>
              <a:ext uri="{FF2B5EF4-FFF2-40B4-BE49-F238E27FC236}">
                <a16:creationId xmlns:a16="http://schemas.microsoft.com/office/drawing/2014/main" id="{2DAAC2AB-61D3-4A6D-912B-9B8C16EA0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521325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E46F87-7A22-1841-8CD1-A51769ADE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6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6"/>
    </mc:Choice>
    <mc:Fallback xmlns="">
      <p:transition spd="slow" advTm="2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F6AC-A140-46AF-9848-13C30AF8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COVID-19 Vaccine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BBE6B70-BCB7-49D7-9679-9EB4EDF8B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Use in adolescents 12 to 15 years-old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What should I know?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Does it work?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Is it safe?</a:t>
            </a:r>
          </a:p>
        </p:txBody>
      </p:sp>
      <p:pic>
        <p:nvPicPr>
          <p:cNvPr id="7" name="Picture 6" descr="Adding bandage on arm">
            <a:extLst>
              <a:ext uri="{FF2B5EF4-FFF2-40B4-BE49-F238E27FC236}">
                <a16:creationId xmlns:a16="http://schemas.microsoft.com/office/drawing/2014/main" id="{0A3DDFCF-E06D-4F73-938A-489D314FD0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13" b="-1"/>
          <a:stretch/>
        </p:blipFill>
        <p:spPr>
          <a:xfrm>
            <a:off x="6172202" y="1333256"/>
            <a:ext cx="5181600" cy="4351338"/>
          </a:xfrm>
          <a:prstGeom prst="rect">
            <a:avLst/>
          </a:prstGeom>
          <a:noFill/>
        </p:spPr>
      </p:pic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D60773BF-040F-4BA2-8B42-BA41E7CB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86215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9953D9-0530-844F-B39F-39D1A7614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81"/>
    </mc:Choice>
    <mc:Fallback xmlns="">
      <p:transition spd="slow" advTm="2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8101-2293-44B4-BFD4-8A9BD73C8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Let’s all work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A13F8-4244-4F08-BA3B-7A6C27CD6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We all want to get things back to normal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Get everyone vaccinated!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Keep wearing masks when required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Use social distancing when you can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Wash your hands frequently</a:t>
            </a:r>
          </a:p>
        </p:txBody>
      </p:sp>
      <p:pic>
        <p:nvPicPr>
          <p:cNvPr id="5" name="Picture 4" descr="Child playing baseball">
            <a:extLst>
              <a:ext uri="{FF2B5EF4-FFF2-40B4-BE49-F238E27FC236}">
                <a16:creationId xmlns:a16="http://schemas.microsoft.com/office/drawing/2014/main" id="{486F4FF9-D8F8-46E1-9D67-87C586E8AA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60" y="1912898"/>
            <a:ext cx="4156364" cy="3605645"/>
          </a:xfrm>
          <a:prstGeom prst="rect">
            <a:avLst/>
          </a:prstGeom>
        </p:spPr>
      </p:pic>
      <p:pic>
        <p:nvPicPr>
          <p:cNvPr id="20482" name="Picture 2" descr="Home">
            <a:extLst>
              <a:ext uri="{FF2B5EF4-FFF2-40B4-BE49-F238E27FC236}">
                <a16:creationId xmlns:a16="http://schemas.microsoft.com/office/drawing/2014/main" id="{CF8F412C-AFA6-4341-925A-87810E0C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558" y="5781675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9708AA-9044-0743-958C-CB712C676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1"/>
    </mc:Choice>
    <mc:Fallback xmlns="">
      <p:transition spd="slow" advTm="56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B7E0-0FE2-432B-AC07-18F8877A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0D2A7-BFC0-471B-A3CC-B9FA6DED9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indent="0">
              <a:lnSpc>
                <a:spcPct val="120000"/>
              </a:lnSpc>
            </a:pPr>
            <a:r>
              <a:rPr lang="en-US" sz="3800" dirty="0">
                <a:solidFill>
                  <a:schemeClr val="tx1"/>
                </a:solidFill>
              </a:rPr>
              <a:t>Psychology Today offers points on preparing children and their parents for vaccination against COVID-19. </a:t>
            </a:r>
          </a:p>
          <a:p>
            <a:pPr lvl="1" indent="0">
              <a:lnSpc>
                <a:spcPct val="120000"/>
              </a:lnSpc>
            </a:pPr>
            <a:r>
              <a:rPr lang="en-US" sz="3800" dirty="0">
                <a:solidFill>
                  <a:schemeClr val="tx1"/>
                </a:solidFill>
                <a:hlinkClick r:id="rId4"/>
              </a:rPr>
              <a:t>https://www.psychologytoday.com/intl/blog/pain-explained/202104/preparing-kids-and-parents-covid-vaccines</a:t>
            </a:r>
            <a:r>
              <a:rPr lang="en-US" sz="3800" dirty="0">
                <a:solidFill>
                  <a:schemeClr val="tx1"/>
                </a:solidFill>
              </a:rPr>
              <a:t>   </a:t>
            </a:r>
          </a:p>
          <a:p>
            <a:pPr indent="0">
              <a:lnSpc>
                <a:spcPct val="120000"/>
              </a:lnSpc>
            </a:pPr>
            <a:r>
              <a:rPr lang="en-US" sz="3800" dirty="0">
                <a:solidFill>
                  <a:schemeClr val="tx1"/>
                </a:solidFill>
              </a:rPr>
              <a:t>Healthychildren.org from the American Academy of Pediatrics answers questions parents may have about the COVID-19 vaccine.   </a:t>
            </a:r>
          </a:p>
          <a:p>
            <a:pPr lvl="1" indent="0">
              <a:lnSpc>
                <a:spcPct val="120000"/>
              </a:lnSpc>
            </a:pPr>
            <a:r>
              <a:rPr lang="en-US" sz="3800" dirty="0">
                <a:solidFill>
                  <a:schemeClr val="tx1"/>
                </a:solidFill>
                <a:hlinkClick r:id="rId5"/>
              </a:rPr>
              <a:t>https://www.healthychildren.org/English/health-issues/conditions/COVID-19/Pages/The-Science-Behind-the-COVID-19-Vaccine-Parent-FAQs.aspx</a:t>
            </a:r>
            <a:endParaRPr lang="en-US" sz="3800" dirty="0">
              <a:solidFill>
                <a:schemeClr val="tx1"/>
              </a:solidFill>
            </a:endParaRPr>
          </a:p>
          <a:p>
            <a:pPr indent="0">
              <a:lnSpc>
                <a:spcPct val="120000"/>
              </a:lnSpc>
            </a:pPr>
            <a:r>
              <a:rPr lang="en-US" sz="3800" dirty="0">
                <a:solidFill>
                  <a:schemeClr val="tx1"/>
                </a:solidFill>
              </a:rPr>
              <a:t>The Autism Society of America created social stories to assist in preparing children for vaccination and other aspects of the pandemic.  </a:t>
            </a:r>
          </a:p>
          <a:p>
            <a:pPr lvl="1" indent="0">
              <a:lnSpc>
                <a:spcPct val="120000"/>
              </a:lnSpc>
            </a:pPr>
            <a:r>
              <a:rPr lang="en-US" sz="3800" dirty="0">
                <a:solidFill>
                  <a:schemeClr val="tx1"/>
                </a:solidFill>
                <a:hlinkClick r:id="rId6"/>
              </a:rPr>
              <a:t>https://www.covid19.autism-society.org/</a:t>
            </a:r>
            <a:r>
              <a:rPr lang="en-US" sz="3800" dirty="0">
                <a:solidFill>
                  <a:schemeClr val="tx1"/>
                </a:solidFill>
              </a:rPr>
              <a:t> </a:t>
            </a:r>
          </a:p>
          <a:p>
            <a:pPr indent="0">
              <a:lnSpc>
                <a:spcPct val="120000"/>
              </a:lnSpc>
            </a:pPr>
            <a:r>
              <a:rPr lang="en-US" sz="3800" dirty="0">
                <a:solidFill>
                  <a:schemeClr val="tx1"/>
                </a:solidFill>
              </a:rPr>
              <a:t>Recommended list of vaccines from the Centers for Disease Control (parent-friendly) 	</a:t>
            </a:r>
            <a:r>
              <a:rPr lang="en-US" sz="3800" b="0" i="0" u="sng" dirty="0">
                <a:solidFill>
                  <a:srgbClr val="0563C1"/>
                </a:solidFill>
                <a:effectLst/>
                <a:hlinkClick r:id="rId7" tooltip="Original URL: https://www.cdc.gov/vaccines/schedules/easy-to-read/adolescent-easyread.html#table-teen. Click or tap if you trust this link."/>
              </a:rPr>
              <a:t>https://www.cdc.gov/vaccines/schedules/easy-to-read/adolescent-easyread.html#table-teen</a:t>
            </a:r>
            <a:endParaRPr lang="en-US" sz="3800" b="0" i="0" u="sng" dirty="0">
              <a:solidFill>
                <a:srgbClr val="0563C1"/>
              </a:solidFill>
              <a:effectLst/>
            </a:endParaRPr>
          </a:p>
          <a:p>
            <a:pPr indent="0">
              <a:lnSpc>
                <a:spcPct val="120000"/>
              </a:lnSpc>
            </a:pPr>
            <a:r>
              <a:rPr lang="en-US" sz="3800" dirty="0">
                <a:solidFill>
                  <a:schemeClr val="tx1"/>
                </a:solidFill>
              </a:rPr>
              <a:t>Questionnaire for determining your </a:t>
            </a:r>
            <a:r>
              <a:rPr lang="en-US" sz="3400" dirty="0">
                <a:solidFill>
                  <a:srgbClr val="201F1E"/>
                </a:solidFill>
              </a:rPr>
              <a:t>child’s vaccines   </a:t>
            </a:r>
            <a:r>
              <a:rPr lang="en-US" sz="3400" b="0" i="0" u="sng" dirty="0">
                <a:solidFill>
                  <a:srgbClr val="0563C1"/>
                </a:solidFill>
                <a:effectLst/>
                <a:hlinkClick r:id="rId8" tooltip="Original URL: https://www2a.cdc.gov/vaccines/childquiz/. Click or tap if you trust this link."/>
              </a:rPr>
              <a:t>https://www2a.cdc.gov/vaccines/childquiz/</a:t>
            </a:r>
            <a:endParaRPr lang="en-US" sz="3400" b="0" i="0" dirty="0">
              <a:solidFill>
                <a:srgbClr val="201F1E"/>
              </a:solidFill>
              <a:effectLst/>
            </a:endParaRPr>
          </a:p>
          <a:p>
            <a:pPr indent="0">
              <a:lnSpc>
                <a:spcPct val="120000"/>
              </a:lnSpc>
            </a:pPr>
            <a:endParaRPr lang="en-US" sz="3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1506" name="Picture 2" descr="Home">
            <a:extLst>
              <a:ext uri="{FF2B5EF4-FFF2-40B4-BE49-F238E27FC236}">
                <a16:creationId xmlns:a16="http://schemas.microsoft.com/office/drawing/2014/main" id="{A2A1328A-1C61-4D67-969A-32CDB1724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122" y="570230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1F0A51-07EC-6C43-97C8-2E2AC5A88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3"/>
    </mc:Choice>
    <mc:Fallback xmlns="">
      <p:transition spd="slow" advTm="31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CCA4C-8C50-47B9-9915-8DADA079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Why should adolescents be vaccinated?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11DE1-3E77-4151-B906-9C3935CFA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Even young people can get COVID-19 infection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Can cause serious illness or death</a:t>
            </a:r>
          </a:p>
          <a:p>
            <a:r>
              <a:rPr lang="en-US" sz="3200" dirty="0">
                <a:solidFill>
                  <a:schemeClr val="tx1"/>
                </a:solidFill>
                <a:latin typeface="Arial"/>
                <a:cs typeface="Arial"/>
              </a:rPr>
              <a:t>More people who get vaccine, the better to protect our  communities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Goal is to reach herd immunity*</a:t>
            </a:r>
            <a:endParaRPr lang="en-US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 lvl="1"/>
            <a:endParaRPr lang="en-US" sz="2800" dirty="0">
              <a:solidFill>
                <a:srgbClr val="D61F35"/>
              </a:solidFill>
            </a:endParaRPr>
          </a:p>
        </p:txBody>
      </p:sp>
      <p:pic>
        <p:nvPicPr>
          <p:cNvPr id="5" name="Picture 4" descr="Hands being raised up">
            <a:extLst>
              <a:ext uri="{FF2B5EF4-FFF2-40B4-BE49-F238E27FC236}">
                <a16:creationId xmlns:a16="http://schemas.microsoft.com/office/drawing/2014/main" id="{540DD6AC-38DB-4738-B052-A2206D0629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r="12511" b="-1"/>
          <a:stretch/>
        </p:blipFill>
        <p:spPr>
          <a:xfrm>
            <a:off x="6391735" y="1222723"/>
            <a:ext cx="5042452" cy="423448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8D15C-C2C2-44DE-B6CA-036D9A772195}"/>
              </a:ext>
            </a:extLst>
          </p:cNvPr>
          <p:cNvSpPr txBox="1"/>
          <p:nvPr/>
        </p:nvSpPr>
        <p:spPr>
          <a:xfrm>
            <a:off x="2494721" y="6176963"/>
            <a:ext cx="5317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*Herd immunity</a:t>
            </a:r>
            <a:r>
              <a:rPr lang="en-US" sz="1200" dirty="0"/>
              <a:t> occurs when a large portion of a community (the herd) becomes immune to a disease, making the spread of disease from person to person unlikely.</a:t>
            </a:r>
          </a:p>
        </p:txBody>
      </p:sp>
      <p:pic>
        <p:nvPicPr>
          <p:cNvPr id="3074" name="Picture 2" descr="Home">
            <a:extLst>
              <a:ext uri="{FF2B5EF4-FFF2-40B4-BE49-F238E27FC236}">
                <a16:creationId xmlns:a16="http://schemas.microsoft.com/office/drawing/2014/main" id="{62B17BA7-D32D-448A-B844-E95CD0E3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687" y="570230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A69F19-01BE-054B-B61B-BF64DF3C4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82"/>
    </mc:Choice>
    <mc:Fallback xmlns="">
      <p:transition spd="slow" advTm="107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5829-56A5-4931-9BA1-800FCF322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vaccine is authorized for adolescents?</a:t>
            </a:r>
          </a:p>
        </p:txBody>
      </p:sp>
      <p:pic>
        <p:nvPicPr>
          <p:cNvPr id="4" name="Picture 5" descr="Text&#10;&#10;Description automatically generated">
            <a:extLst>
              <a:ext uri="{FF2B5EF4-FFF2-40B4-BE49-F238E27FC236}">
                <a16:creationId xmlns:a16="http://schemas.microsoft.com/office/drawing/2014/main" id="{417EC376-0411-4575-92EF-870DF3E0B9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9638315" y="1027907"/>
            <a:ext cx="2327440" cy="132556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4F39A5-03FF-4793-88BA-0AB859013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577" y="1634706"/>
            <a:ext cx="10878178" cy="436416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Authorized:			Pfizer BioNTech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Age groups:			12 years and older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Dose: 				Two doses (0.3 mL)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Frequency:			3 weeks apart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Route:				Intramuscular	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Contraindication		Allergy to ingredients of vaccine </a:t>
            </a:r>
          </a:p>
          <a:p>
            <a:endParaRPr lang="en-US" dirty="0"/>
          </a:p>
        </p:txBody>
      </p:sp>
      <p:pic>
        <p:nvPicPr>
          <p:cNvPr id="4098" name="Picture 2" descr="Home">
            <a:extLst>
              <a:ext uri="{FF2B5EF4-FFF2-40B4-BE49-F238E27FC236}">
                <a16:creationId xmlns:a16="http://schemas.microsoft.com/office/drawing/2014/main" id="{36D9AAE1-C6B0-477C-BE36-D39211CCD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81509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18B9F2-F4A3-4041-896F-04DD7FD3F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14"/>
    </mc:Choice>
    <mc:Fallback xmlns="">
      <p:transition spd="slow" advTm="7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99774-1761-4D8C-A8F9-9FDB3A9F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mRNA vaccine?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B1114-7DB8-4CAC-BBA6-FC156DEF14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How does mRNA work?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mRNA is normally found in the  body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mRNA creates a blueprint for COVID-19 spike protein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Antibodies develop to the spike protein, creating immunity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C3A4E-3C16-4EC7-9465-2A5332E60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46035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Is mRNA technology new?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No, it has been researched for 10 years in cancer, flu and Zika virus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mRNA vaccines work off a blueprint; they can be created quickly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Traditional vaccines (Chickenpox, tetanus, flu) take longer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Graphic 2" descr="Covid-19 outline">
            <a:extLst>
              <a:ext uri="{FF2B5EF4-FFF2-40B4-BE49-F238E27FC236}">
                <a16:creationId xmlns:a16="http://schemas.microsoft.com/office/drawing/2014/main" id="{15A18F6F-FB69-4152-98A4-56C000BC4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724873" y="776288"/>
            <a:ext cx="914400" cy="914400"/>
          </a:xfrm>
          <a:prstGeom prst="rect">
            <a:avLst/>
          </a:prstGeom>
        </p:spPr>
      </p:pic>
      <p:pic>
        <p:nvPicPr>
          <p:cNvPr id="5122" name="Picture 2" descr="Home">
            <a:extLst>
              <a:ext uri="{FF2B5EF4-FFF2-40B4-BE49-F238E27FC236}">
                <a16:creationId xmlns:a16="http://schemas.microsoft.com/office/drawing/2014/main" id="{F24E2420-AD5E-4E1B-9B6F-2CE6D282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123" y="5596042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B7E9EDD-690D-D24A-BB24-4CBF3A1CC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74"/>
    </mc:Choice>
    <mc:Fallback xmlns="">
      <p:transition spd="slow" advTm="10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C455F-ED55-42B8-A28B-8A87269D2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a clear understanding of how mRNA works?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D9A34-5A14-4998-86A8-25EA6DAC5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Click on this link to watch a 2-minute video </a:t>
            </a:r>
            <a:endParaRPr lang="en-US" dirty="0"/>
          </a:p>
        </p:txBody>
      </p:sp>
      <p:pic>
        <p:nvPicPr>
          <p:cNvPr id="6146" name="Picture 2" descr="Home">
            <a:extLst>
              <a:ext uri="{FF2B5EF4-FFF2-40B4-BE49-F238E27FC236}">
                <a16:creationId xmlns:a16="http://schemas.microsoft.com/office/drawing/2014/main" id="{BFA9EB6E-3B49-4185-BD10-6DB43B9D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656" y="570230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C3E1A7C4-330A-4B76-B1EA-11DCE0D183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38200" y="1690688"/>
            <a:ext cx="7030453" cy="44219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6CE373-CD8E-5341-B96E-676F82D606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05"/>
    </mc:Choice>
    <mc:Fallback xmlns="">
      <p:transition spd="slow" advTm="14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140605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376CBB-AC7E-4BB6-A8D8-25A0AE09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More facts about the mRNA Vaccine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20685-6E93-479F-ADEF-8A5C3402F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9545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Cannot give someone COVID-19</a:t>
            </a:r>
          </a:p>
          <a:p>
            <a:pPr marL="971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no live virus that causes COVid-19</a:t>
            </a:r>
          </a:p>
          <a:p>
            <a:pPr marL="5143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Does not interfere with DNA</a:t>
            </a:r>
          </a:p>
          <a:p>
            <a:pPr lvl="1" indent="0"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 mRNA never enters the inside of the cell (nucleus), 	where DNA is stored</a:t>
            </a:r>
          </a:p>
          <a:p>
            <a:pPr lvl="1" indent="0"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Cells break down and eliminate mRNA after they use the instructions to produce the protein to protect the person</a:t>
            </a:r>
            <a:endParaRPr lang="en-US" sz="2800">
              <a:solidFill>
                <a:schemeClr val="tx1"/>
              </a:solidFill>
            </a:endParaRPr>
          </a:p>
          <a:p>
            <a:pPr marL="514350" indent="-285750">
              <a:spcBef>
                <a:spcPts val="1200"/>
              </a:spcBef>
            </a:pPr>
            <a:endParaRPr lang="en-US" dirty="0">
              <a:solidFill>
                <a:schemeClr val="tx1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7170" name="Picture 2" descr="Home">
            <a:extLst>
              <a:ext uri="{FF2B5EF4-FFF2-40B4-BE49-F238E27FC236}">
                <a16:creationId xmlns:a16="http://schemas.microsoft.com/office/drawing/2014/main" id="{FDDBA15B-CD6C-4E32-8304-49F3084A1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70230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2A2423-3E39-274B-8A79-323826B91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8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17"/>
    </mc:Choice>
    <mc:Fallback xmlns="">
      <p:transition spd="slow" advTm="43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566AEEE-1D7C-4F2C-84AC-90A1B0E965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25" y="170823"/>
            <a:ext cx="7692689" cy="5838824"/>
          </a:xfrm>
        </p:spPr>
      </p:pic>
      <p:pic>
        <p:nvPicPr>
          <p:cNvPr id="8194" name="Picture 2" descr="Home">
            <a:extLst>
              <a:ext uri="{FF2B5EF4-FFF2-40B4-BE49-F238E27FC236}">
                <a16:creationId xmlns:a16="http://schemas.microsoft.com/office/drawing/2014/main" id="{D6847533-BD27-4FB7-99F5-9389068D3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4" y="5896602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1171E7-0C75-D04F-9A9F-6D2EA2912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94"/>
    </mc:Choice>
    <mc:Fallback xmlns="">
      <p:transition spd="slow" advTm="5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200F84A-04C7-49A8-B6BD-DAB6BC1B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Pfizer Development of Vaccine 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3D8F5F84-E7BB-4DAF-A83D-B62DB8000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50" y="1443787"/>
            <a:ext cx="8020899" cy="4351338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BAFDE-9AEE-43CB-A941-1135A139C6EF}"/>
              </a:ext>
            </a:extLst>
          </p:cNvPr>
          <p:cNvSpPr txBox="1"/>
          <p:nvPr/>
        </p:nvSpPr>
        <p:spPr>
          <a:xfrm>
            <a:off x="2085550" y="6176963"/>
            <a:ext cx="501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https://www.pfizer.com/science/coronavirus/vaccine/about-our-landmark-trial</a:t>
            </a:r>
          </a:p>
        </p:txBody>
      </p:sp>
      <p:pic>
        <p:nvPicPr>
          <p:cNvPr id="9218" name="Picture 2" descr="Home">
            <a:extLst>
              <a:ext uri="{FF2B5EF4-FFF2-40B4-BE49-F238E27FC236}">
                <a16:creationId xmlns:a16="http://schemas.microsoft.com/office/drawing/2014/main" id="{4E3EBCDB-64FD-410E-9C10-9F1ACBC1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62" y="5966341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09147E-D7DF-A944-B6D5-62D9F510C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13"/>
    </mc:Choice>
    <mc:Fallback xmlns="">
      <p:transition spd="slow" advTm="48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armacy PPT Template 2021.potx" id="{3455E1B4-150B-4C52-B479-895B3D26F956}" vid="{83BC8FED-44CF-4C38-BA78-E2CE314C00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d3242d6-64f4-4b56-9248-94560c18634c">PHARM-1704745197-147</_dlc_DocId>
    <_dlc_DocIdUrl xmlns="ed3242d6-64f4-4b56-9248-94560c18634c">
      <Url>https://uic365.sharepoint.com/sites/Pharmacy/communications/_layouts/15/DocIdRedir.aspx?ID=PHARM-1704745197-147</Url>
      <Description>PHARM-1704745197-147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FB44D41244F4F949145750550088E" ma:contentTypeVersion="10" ma:contentTypeDescription="Create a new document." ma:contentTypeScope="" ma:versionID="0dc41e10328f529c03cc65eb2313f4f7">
  <xsd:schema xmlns:xsd="http://www.w3.org/2001/XMLSchema" xmlns:xs="http://www.w3.org/2001/XMLSchema" xmlns:p="http://schemas.microsoft.com/office/2006/metadata/properties" xmlns:ns2="31e0e25a-fcdc-4ee2-82da-bb7cf063010a" xmlns:ns3="ed3242d6-64f4-4b56-9248-94560c18634c" targetNamespace="http://schemas.microsoft.com/office/2006/metadata/properties" ma:root="true" ma:fieldsID="1cc4d80ada9077823a5dec84b0395534" ns2:_="" ns3:_="">
    <xsd:import namespace="31e0e25a-fcdc-4ee2-82da-bb7cf063010a"/>
    <xsd:import namespace="ed3242d6-64f4-4b56-9248-94560c186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0e25a-fcdc-4ee2-82da-bb7cf06301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3242d6-64f4-4b56-9248-94560c18634c" elementFormDefault="qualified">
    <xsd:import namespace="http://schemas.microsoft.com/office/2006/documentManagement/types"/>
    <xsd:import namespace="http://schemas.microsoft.com/office/infopath/2007/PartnerControls"/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AF086D-B3E6-4911-8673-54371B44874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172EABC-35EB-422E-9F95-F854628E00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EBD2B0-4387-4709-AF6A-47878923AC03}">
  <ds:schemaRefs>
    <ds:schemaRef ds:uri="31e0e25a-fcdc-4ee2-82da-bb7cf063010a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d3242d6-64f4-4b56-9248-94560c18634c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DAEF1E1C-5CB2-44AD-AA56-C686C0BEE5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e0e25a-fcdc-4ee2-82da-bb7cf063010a"/>
    <ds:schemaRef ds:uri="ed3242d6-64f4-4b56-9248-94560c186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Pharmacy PPT Template 2021</Template>
  <TotalTime>3770</TotalTime>
  <Words>1037</Words>
  <Application>Microsoft Office PowerPoint</Application>
  <PresentationFormat>Widescreen</PresentationFormat>
  <Paragraphs>141</Paragraphs>
  <Slides>21</Slides>
  <Notes>7</Notes>
  <HiddenSlides>0</HiddenSlides>
  <MMClips>22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Open Sans</vt:lpstr>
      <vt:lpstr>Times New Roman</vt:lpstr>
      <vt:lpstr>Office Theme</vt:lpstr>
      <vt:lpstr>Worksheet</vt:lpstr>
      <vt:lpstr>COVID-19 Vaccine and Adolescents</vt:lpstr>
      <vt:lpstr>COVID-19 Vaccine</vt:lpstr>
      <vt:lpstr>Why should adolescents be vaccinated?</vt:lpstr>
      <vt:lpstr>What vaccine is authorized for adolescents?</vt:lpstr>
      <vt:lpstr>What is mRNA vaccine?</vt:lpstr>
      <vt:lpstr>Want a clear understanding of how mRNA works?</vt:lpstr>
      <vt:lpstr>More facts about the mRNA Vaccine</vt:lpstr>
      <vt:lpstr>PowerPoint Presentation</vt:lpstr>
      <vt:lpstr>Pfizer Development of Vaccine </vt:lpstr>
      <vt:lpstr>COVID-19 Vaccine Efficacy-Adolescents</vt:lpstr>
      <vt:lpstr>Results of studies</vt:lpstr>
      <vt:lpstr>COVID-19 Vaccine Safety-Adolescents</vt:lpstr>
      <vt:lpstr>Scheduling the second dose  </vt:lpstr>
      <vt:lpstr>Helping your child after the COVID-19 Vaccine</vt:lpstr>
      <vt:lpstr>Helping your child after the COVID-19 Vaccine</vt:lpstr>
      <vt:lpstr>Other Vaccines are okay!</vt:lpstr>
      <vt:lpstr>COVID-19 vaccines and routine vaccines for school</vt:lpstr>
      <vt:lpstr>PowerPoint Presentation</vt:lpstr>
      <vt:lpstr>If you want to determine your child’s vaccine needs-</vt:lpstr>
      <vt:lpstr>Let’s all work together</vt:lpstr>
      <vt:lpstr>Resources </vt:lpstr>
    </vt:vector>
  </TitlesOfParts>
  <Company>College of Pharmacy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Gummert, Christopher</dc:creator>
  <cp:lastModifiedBy>Butcher, Matthew</cp:lastModifiedBy>
  <cp:revision>146</cp:revision>
  <dcterms:created xsi:type="dcterms:W3CDTF">2021-02-02T20:31:33Z</dcterms:created>
  <dcterms:modified xsi:type="dcterms:W3CDTF">2021-06-15T20:23:22Z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0x010100289FB44D41244F4F949145750550088E</vt:lpwstr>
  </property>
  <property fmtid="{D5CDD505-2E9C-101B-9397-08002B2CF9AE}" pid="3" name="_dlc_DocIdItemGuid">
    <vt:lpwstr>dbfcba33-c603-4060-86cd-0113b6b14d49</vt:lpwstr>
  </property>
</Properties>
</file>